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2"/>
  </p:notesMasterIdLst>
  <p:handoutMasterIdLst>
    <p:handoutMasterId r:id="rId73"/>
  </p:handoutMasterIdLst>
  <p:sldIdLst>
    <p:sldId id="256" r:id="rId2"/>
    <p:sldId id="286" r:id="rId3"/>
    <p:sldId id="290" r:id="rId4"/>
    <p:sldId id="288" r:id="rId5"/>
    <p:sldId id="291" r:id="rId6"/>
    <p:sldId id="292" r:id="rId7"/>
    <p:sldId id="278" r:id="rId8"/>
    <p:sldId id="285" r:id="rId9"/>
    <p:sldId id="327" r:id="rId10"/>
    <p:sldId id="26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30" r:id="rId20"/>
    <p:sldId id="366" r:id="rId21"/>
    <p:sldId id="365" r:id="rId22"/>
    <p:sldId id="367" r:id="rId23"/>
    <p:sldId id="368" r:id="rId24"/>
    <p:sldId id="369" r:id="rId25"/>
    <p:sldId id="306" r:id="rId26"/>
    <p:sldId id="307" r:id="rId27"/>
    <p:sldId id="309" r:id="rId28"/>
    <p:sldId id="310" r:id="rId29"/>
    <p:sldId id="311" r:id="rId30"/>
    <p:sldId id="322" r:id="rId31"/>
    <p:sldId id="312" r:id="rId32"/>
    <p:sldId id="313" r:id="rId33"/>
    <p:sldId id="316" r:id="rId34"/>
    <p:sldId id="317" r:id="rId35"/>
    <p:sldId id="329" r:id="rId36"/>
    <p:sldId id="392" r:id="rId37"/>
    <p:sldId id="344" r:id="rId38"/>
    <p:sldId id="370" r:id="rId39"/>
    <p:sldId id="371" r:id="rId40"/>
    <p:sldId id="386" r:id="rId41"/>
    <p:sldId id="358" r:id="rId42"/>
    <p:sldId id="359" r:id="rId43"/>
    <p:sldId id="293" r:id="rId44"/>
    <p:sldId id="345" r:id="rId45"/>
    <p:sldId id="265" r:id="rId46"/>
    <p:sldId id="373" r:id="rId47"/>
    <p:sldId id="374" r:id="rId48"/>
    <p:sldId id="372" r:id="rId49"/>
    <p:sldId id="294" r:id="rId50"/>
    <p:sldId id="334" r:id="rId51"/>
    <p:sldId id="348" r:id="rId52"/>
    <p:sldId id="376" r:id="rId53"/>
    <p:sldId id="377" r:id="rId54"/>
    <p:sldId id="393" r:id="rId55"/>
    <p:sldId id="378" r:id="rId56"/>
    <p:sldId id="396" r:id="rId57"/>
    <p:sldId id="388" r:id="rId58"/>
    <p:sldId id="387" r:id="rId59"/>
    <p:sldId id="394" r:id="rId60"/>
    <p:sldId id="379" r:id="rId61"/>
    <p:sldId id="381" r:id="rId62"/>
    <p:sldId id="389" r:id="rId63"/>
    <p:sldId id="380" r:id="rId64"/>
    <p:sldId id="382" r:id="rId65"/>
    <p:sldId id="395" r:id="rId66"/>
    <p:sldId id="383" r:id="rId67"/>
    <p:sldId id="391" r:id="rId68"/>
    <p:sldId id="390" r:id="rId69"/>
    <p:sldId id="315" r:id="rId70"/>
    <p:sldId id="385" r:id="rId7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Lato" panose="020B0604020202020204" charset="0"/>
      <p:regular r:id="rId78"/>
      <p:bold r:id="rId79"/>
      <p:italic r:id="rId80"/>
      <p:boldItalic r:id="rId81"/>
    </p:embeddedFont>
    <p:embeddedFont>
      <p:font typeface="Montserrat" panose="020B0604020202020204" charset="-18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247"/>
    <a:srgbClr val="3E4C64"/>
    <a:srgbClr val="2C5C00"/>
    <a:srgbClr val="3C7E00"/>
    <a:srgbClr val="244C00"/>
    <a:srgbClr val="3A2508"/>
    <a:srgbClr val="724810"/>
    <a:srgbClr val="68410E"/>
    <a:srgbClr val="EFC488"/>
    <a:srgbClr val="627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2" y="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3.fntdata"/><Relationship Id="rId84" Type="http://schemas.openxmlformats.org/officeDocument/2006/relationships/font" Target="fonts/font11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5BBDCB0E-A92F-4CAE-B757-C5B91347B0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DD9389A-2C5D-4FBA-AE99-716BC3694A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259C0-B97E-401A-94B5-953D2000EC36}" type="datetimeFigureOut">
              <a:rPr lang="hu-HU" smtClean="0"/>
              <a:t>2026. 02. 25.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718C360-DAC6-4514-87D1-622DCB4089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9BD2DB4-731A-4A2F-87AD-8137FED6CD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7F525-F181-416B-B932-BB4BD2568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3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789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47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880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09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gradFill flip="none" rotWithShape="1">
          <a:gsLst>
            <a:gs pos="0">
              <a:srgbClr val="2C6247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Vlanok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D775B2A-968D-490F-AD45-CAF518862DE6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1001061"/>
            <a:ext cx="193354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Vlanok</a:t>
            </a:r>
            <a:r>
              <a:rPr lang="hu-HU" dirty="0"/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Vlanok</a:t>
            </a:r>
            <a:r>
              <a:rPr lang="hu-HU" dirty="0"/>
              <a:t> létrehozása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C1D97E1-6CC3-4332-ADE4-9C77ADA46828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100F0C4-6C13-4DEC-8C72-9AEB6B394430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3F88D12-B7E1-4163-945C-10B4B7C73E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489"/>
            <a:ext cx="3697922" cy="876521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47DF46E-A009-4A1D-9605-256AC057D1D5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</a:t>
            </a:r>
            <a:r>
              <a:rPr lang="hu-HU" dirty="0"/>
              <a:t> IP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332EDC2-DB84-4A07-B27C-8AD834CDD6BA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649562F-ACF1-40AC-801C-279F3B6DACFF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Etherchannel</a:t>
            </a:r>
            <a:r>
              <a:rPr lang="hu-HU" dirty="0"/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859033F-A44A-4629-80FD-77B8ADB87300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Etherchannel</a:t>
            </a:r>
            <a:r>
              <a:rPr lang="hu-HU" dirty="0"/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399439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rgbClr val="BCD6FF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verzióját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B49404F-9361-4B70-82FB-59C922D7ABE6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etherchannel</a:t>
            </a:r>
            <a:r>
              <a:rPr lang="hu-HU" dirty="0"/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E0F7667-A188-4C78-83D9-D73954395765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26E68EA9-D521-4652-97B8-5944C824E98B}"/>
              </a:ext>
            </a:extLst>
          </p:cNvPr>
          <p:cNvSpPr/>
          <p:nvPr/>
        </p:nvSpPr>
        <p:spPr>
          <a:xfrm>
            <a:off x="163692" y="2133489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portok maximum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eszközt engednek át.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AF5DDF4-0413-4BC0-A48A-F0046989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60" y="1221663"/>
            <a:ext cx="4276291" cy="270017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DDEABDD-56A2-4155-B45E-87F4BC14C3E3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26E68EA9-D521-4652-97B8-5944C824E98B}"/>
              </a:ext>
            </a:extLst>
          </p:cNvPr>
          <p:cNvSpPr/>
          <p:nvPr/>
        </p:nvSpPr>
        <p:spPr>
          <a:xfrm>
            <a:off x="2448176" y="1200199"/>
            <a:ext cx="4247647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Ha szabályszegés történik a port lekapcsol (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violation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shutdown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F2DD0FA-ADD3-4497-A763-4FCC41A15746}"/>
              </a:ext>
            </a:extLst>
          </p:cNvPr>
          <p:cNvSpPr txBox="1"/>
          <p:nvPr/>
        </p:nvSpPr>
        <p:spPr>
          <a:xfrm>
            <a:off x="3928233" y="2357451"/>
            <a:ext cx="128753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Konfiguráció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6CDFAB6-F1FB-4983-8450-40ECA255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30" r="19999"/>
          <a:stretch/>
        </p:blipFill>
        <p:spPr>
          <a:xfrm>
            <a:off x="2032807" y="2666508"/>
            <a:ext cx="5078384" cy="127679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FD55BDB-5E1F-413E-A558-D95F36159670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0322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2C59025-FA96-4376-9FC3-E66C75219B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36" y="1567849"/>
            <a:ext cx="4474728" cy="238373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1942EC7-109F-4CF7-945F-4443B57406D6}"/>
              </a:ext>
            </a:extLst>
          </p:cNvPr>
          <p:cNvSpPr txBox="1"/>
          <p:nvPr/>
        </p:nvSpPr>
        <p:spPr>
          <a:xfrm>
            <a:off x="3679768" y="1260072"/>
            <a:ext cx="178446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port-</a:t>
            </a:r>
            <a:r>
              <a:rPr lang="hu-HU" dirty="0" err="1"/>
              <a:t>security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03B9847-D852-4329-A62D-CD2F52F6BD3A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096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A6D1FD9-BE98-45D4-A9D0-869CFC38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36" y="1328353"/>
            <a:ext cx="4001414" cy="248679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65C0CCC-3AD1-45EB-82E6-3C10174D1D55}"/>
              </a:ext>
            </a:extLst>
          </p:cNvPr>
          <p:cNvSpPr txBox="1"/>
          <p:nvPr/>
        </p:nvSpPr>
        <p:spPr>
          <a:xfrm>
            <a:off x="6090743" y="2733543"/>
            <a:ext cx="82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 err="1">
                <a:solidFill>
                  <a:schemeClr val="accent1">
                    <a:lumMod val="75000"/>
                  </a:schemeClr>
                </a:solidFill>
              </a:rPr>
              <a:t>Active</a:t>
            </a:r>
            <a:endParaRPr lang="hu-HU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88D8C7D-F576-444F-99C6-112E36AFFEEA}"/>
              </a:ext>
            </a:extLst>
          </p:cNvPr>
          <p:cNvSpPr txBox="1"/>
          <p:nvPr/>
        </p:nvSpPr>
        <p:spPr>
          <a:xfrm>
            <a:off x="5061950" y="2733543"/>
            <a:ext cx="1028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1600" b="1" dirty="0" err="1">
                <a:solidFill>
                  <a:schemeClr val="accent1">
                    <a:lumMod val="75000"/>
                  </a:schemeClr>
                </a:solidFill>
              </a:rPr>
              <a:t>Standby</a:t>
            </a:r>
            <a:endParaRPr lang="hu-HU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DDBC706-D7A1-4631-9F95-9980F1855774}"/>
              </a:ext>
            </a:extLst>
          </p:cNvPr>
          <p:cNvSpPr/>
          <p:nvPr/>
        </p:nvSpPr>
        <p:spPr>
          <a:xfrm>
            <a:off x="368595" y="2133489"/>
            <a:ext cx="3374065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Router 1 a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készenléti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, Router 2 az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aktív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BDBFFF2-657E-4C11-86BE-966829D1BDFD}"/>
              </a:ext>
            </a:extLst>
          </p:cNvPr>
          <p:cNvSpPr txBox="1"/>
          <p:nvPr/>
        </p:nvSpPr>
        <p:spPr>
          <a:xfrm>
            <a:off x="5134175" y="3207339"/>
            <a:ext cx="44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chemeClr val="bg2">
                    <a:lumMod val="10000"/>
                  </a:schemeClr>
                </a:solidFill>
              </a:rPr>
              <a:t>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778A5F8-E64E-4E98-90EA-438FAF63747C}"/>
              </a:ext>
            </a:extLst>
          </p:cNvPr>
          <p:cNvSpPr txBox="1"/>
          <p:nvPr/>
        </p:nvSpPr>
        <p:spPr>
          <a:xfrm>
            <a:off x="6399399" y="3207338"/>
            <a:ext cx="44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chemeClr val="bg2">
                    <a:lumMod val="10000"/>
                  </a:schemeClr>
                </a:solidFill>
              </a:rPr>
              <a:t>R2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83B8641-CD7A-4F65-AA5B-A6789D1C5437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3605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DDBC706-D7A1-4631-9F95-9980F1855774}"/>
              </a:ext>
            </a:extLst>
          </p:cNvPr>
          <p:cNvSpPr/>
          <p:nvPr/>
        </p:nvSpPr>
        <p:spPr>
          <a:xfrm>
            <a:off x="793899" y="2133488"/>
            <a:ext cx="3374065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routerek alinterfészein konfiguráltuk.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4581189E-F9FC-4212-A644-E2B945F26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7" y="1392845"/>
            <a:ext cx="2594167" cy="235780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72A564F-38FF-49D7-AD8B-7A13159C6DB1}"/>
              </a:ext>
            </a:extLst>
          </p:cNvPr>
          <p:cNvSpPr txBox="1"/>
          <p:nvPr/>
        </p:nvSpPr>
        <p:spPr>
          <a:xfrm>
            <a:off x="5913085" y="1085068"/>
            <a:ext cx="720069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config</a:t>
            </a: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18FFDC1-C2D2-4102-882F-F6DDC3049AC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8755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450474D-BAD0-427C-898E-F9495D89EE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0" y="1874121"/>
            <a:ext cx="7038900" cy="197433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9F4F4CE-28BD-437C-927E-388168357447}"/>
              </a:ext>
            </a:extLst>
          </p:cNvPr>
          <p:cNvSpPr txBox="1"/>
          <p:nvPr/>
        </p:nvSpPr>
        <p:spPr>
          <a:xfrm>
            <a:off x="3819230" y="1566344"/>
            <a:ext cx="1505540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glbp</a:t>
            </a:r>
            <a:r>
              <a:rPr lang="hu-HU" dirty="0"/>
              <a:t> </a:t>
            </a:r>
            <a:r>
              <a:rPr lang="hu-HU" dirty="0" err="1"/>
              <a:t>brief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16A0E68-5F0C-4F8E-9F53-029515082055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312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rgbClr val="BCD6FF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ALTER_ROUTE konfiguráció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D47EBC6-0446-46E4-9EC5-2A09AE85F40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26781E2-010D-4F25-BC1A-C04E3594672B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rgbClr val="BCD6FF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ALTER_ROUTER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rgbClr val="BCD6FF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1C5E3BB-7DD1-4B5F-AAC5-F298B1DFD64C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2417929-518C-4672-A1B9-AB6DF4F9FD6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6D67594-E851-4524-930A-C9E1C0419BFC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C6247"/>
            </a:gs>
            <a:gs pos="57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9" y="1157228"/>
            <a:ext cx="4419600" cy="169164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3D368DE-B31B-40D8-B82D-6DC2DE56E2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3227946"/>
            <a:ext cx="5760720" cy="1325526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A38234A4-C1F8-4DA5-B1FA-7177CBB945D3}"/>
              </a:ext>
            </a:extLst>
          </p:cNvPr>
          <p:cNvSpPr txBox="1"/>
          <p:nvPr/>
        </p:nvSpPr>
        <p:spPr>
          <a:xfrm>
            <a:off x="3530688" y="813801"/>
            <a:ext cx="208262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interface</a:t>
            </a:r>
            <a:r>
              <a:rPr lang="hu-HU" dirty="0"/>
              <a:t> se0/1/0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D71C35A-ADA6-4429-80FB-3C56E287BA48}"/>
              </a:ext>
            </a:extLst>
          </p:cNvPr>
          <p:cNvSpPr txBox="1"/>
          <p:nvPr/>
        </p:nvSpPr>
        <p:spPr>
          <a:xfrm>
            <a:off x="1691640" y="2920169"/>
            <a:ext cx="57259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Ping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1F0DA2A-C5B6-491A-BD5A-0168D2682E2B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6D0E4D8-C173-445C-810F-DE2EB078E28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9519EE6-AE9F-484D-9ADF-B5A80A9DBAE5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Tunnel</a:t>
            </a:r>
            <a:r>
              <a:rPr lang="hu-HU" dirty="0"/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A3E802A-8653-49D3-A37C-4D96B68D59B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" y="2078651"/>
            <a:ext cx="3901440" cy="32004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" y="3419268"/>
            <a:ext cx="3939540" cy="28956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13" y="1552768"/>
            <a:ext cx="2677795" cy="8763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13" y="3256141"/>
            <a:ext cx="2827020" cy="8763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3438104" y="1755344"/>
            <a:ext cx="9204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3433482" y="3111491"/>
            <a:ext cx="89159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7282542" y="2948150"/>
            <a:ext cx="89159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7104463" y="1196534"/>
            <a:ext cx="9204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Ruby-R2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0ECA1DE-0EFE-4B11-BCE8-FD4B114093BE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1840989"/>
            <a:ext cx="4737100" cy="18161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042047" y="1533212"/>
            <a:ext cx="1059906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traceroute</a:t>
            </a: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8DC3EF7-2595-4880-AB2F-BD05A674347A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9) NAT</a:t>
            </a:r>
            <a:endParaRPr b="1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9D8332B-EC95-424B-A9C7-82314CA38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49" y="1773635"/>
            <a:ext cx="6267302" cy="186432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94D5119-DE30-47CF-8531-10428ADB161C}"/>
              </a:ext>
            </a:extLst>
          </p:cNvPr>
          <p:cNvSpPr txBox="1"/>
          <p:nvPr/>
        </p:nvSpPr>
        <p:spPr>
          <a:xfrm>
            <a:off x="4022811" y="1465858"/>
            <a:ext cx="1098378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xlate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0079ECB-5446-4934-95F8-DF99B0C0E51B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2227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10) ASA tűzfal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1CACCE93-36EE-46B8-B31B-458E59468DA8}"/>
              </a:ext>
            </a:extLst>
          </p:cNvPr>
          <p:cNvSpPr/>
          <p:nvPr/>
        </p:nvSpPr>
        <p:spPr>
          <a:xfrm>
            <a:off x="602755" y="2110726"/>
            <a:ext cx="3969246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Az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ASA tűzfal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lett a fő forgalomirányító a hálózatban.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47AE21-6C81-402B-9834-2895BBB70B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77" y="1506239"/>
            <a:ext cx="3561553" cy="2085496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A491A61-DE2D-4E69-8095-62F1CE6385D7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10) ASA tűzfal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52" y="1304259"/>
            <a:ext cx="4092696" cy="3167401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E677C0C-5794-4C12-AE35-AB8B30609EF7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932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10) ASA tűzfal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57E7CD-0B12-4613-B019-C5A7FA28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8" y="1719493"/>
            <a:ext cx="7572744" cy="255801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387105E-1618-4F6C-BAB0-D086509A3FD2}"/>
              </a:ext>
            </a:extLst>
          </p:cNvPr>
          <p:cNvSpPr txBox="1"/>
          <p:nvPr/>
        </p:nvSpPr>
        <p:spPr>
          <a:xfrm>
            <a:off x="3530689" y="1411716"/>
            <a:ext cx="208262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interface</a:t>
            </a:r>
            <a:r>
              <a:rPr lang="hu-HU" dirty="0"/>
              <a:t>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brief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FB3C68F-7965-45C1-BD4F-88219A79E222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560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10) ASA tűzfal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387105E-1618-4F6C-BAB0-D086509A3FD2}"/>
              </a:ext>
            </a:extLst>
          </p:cNvPr>
          <p:cNvSpPr txBox="1"/>
          <p:nvPr/>
        </p:nvSpPr>
        <p:spPr>
          <a:xfrm>
            <a:off x="4002773" y="934019"/>
            <a:ext cx="113845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route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9212BD0-32FB-4C0A-9BD6-C4A10666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21" y="1267892"/>
            <a:ext cx="5417157" cy="341080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7B2AB49-302B-44A2-A7FD-2C0ABA008280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3384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350044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</a:rPr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57D65D-5C51-4298-89B7-B636E4B1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88" y="1113798"/>
            <a:ext cx="7758223" cy="358356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29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124481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</a:rPr>
              <a:t>RUBY és WEISS összeköttetés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FD9FF20-E2C9-4626-AB24-37C51FCE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4" y="2729024"/>
            <a:ext cx="4323586" cy="1997085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E1AEEDD-9B13-43ED-8B2C-0BD139C7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523" y="923291"/>
            <a:ext cx="5351766" cy="2472006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34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Wifi 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034" y="383309"/>
            <a:ext cx="2192404" cy="4405234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829" y="393750"/>
            <a:ext cx="5748342" cy="914100"/>
          </a:xfrm>
        </p:spPr>
        <p:txBody>
          <a:bodyPr/>
          <a:lstStyle/>
          <a:p>
            <a:r>
              <a:rPr lang="hu-HU" b="1" dirty="0">
                <a:solidFill>
                  <a:srgbClr val="92D050"/>
                </a:solidFill>
              </a:rPr>
              <a:t>Weiss telephely fizikai eszközökön</a:t>
            </a:r>
            <a:endParaRPr lang="hu-HU" dirty="0">
              <a:solidFill>
                <a:srgbClr val="92D050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31" y="1307850"/>
            <a:ext cx="4393737" cy="3299997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537261" y="244895"/>
            <a:ext cx="2069478" cy="5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 Router</a:t>
            </a:r>
            <a:endParaRPr b="1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E596F69-1BD5-416E-BCE8-4C57F5C600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98" y="1108399"/>
            <a:ext cx="1772905" cy="328112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F366F51-C073-41A8-ABCA-1915A8DF4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81" y="1268774"/>
            <a:ext cx="2960370" cy="296037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6A52FF8-BE2F-432D-8026-CAFA984730F5}"/>
              </a:ext>
            </a:extLst>
          </p:cNvPr>
          <p:cNvSpPr txBox="1"/>
          <p:nvPr/>
        </p:nvSpPr>
        <p:spPr>
          <a:xfrm>
            <a:off x="7719238" y="193695"/>
            <a:ext cx="100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Montserrat"/>
              </a:rPr>
              <a:t>Weiss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537261" y="244895"/>
            <a:ext cx="2069478" cy="5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 Router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CCFD7BC-2EEF-414C-A5A4-4761DA80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19" y="980606"/>
            <a:ext cx="5069562" cy="3797162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029FD34-E818-4C16-BC3F-9AB6BF08ADC2}"/>
              </a:ext>
            </a:extLst>
          </p:cNvPr>
          <p:cNvSpPr txBox="1"/>
          <p:nvPr/>
        </p:nvSpPr>
        <p:spPr>
          <a:xfrm>
            <a:off x="7719238" y="193695"/>
            <a:ext cx="100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Montserrat"/>
              </a:rPr>
              <a:t>Weiss</a:t>
            </a:r>
          </a:p>
        </p:txBody>
      </p:sp>
    </p:spTree>
    <p:extLst>
      <p:ext uri="{BB962C8B-B14F-4D97-AF65-F5344CB8AC3E}">
        <p14:creationId xmlns:p14="http://schemas.microsoft.com/office/powerpoint/2010/main" val="341931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537261" y="244895"/>
            <a:ext cx="2069478" cy="5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 Router</a:t>
            </a:r>
            <a:endParaRPr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2A65FED-1306-47B3-AC1E-4B1DC0A6759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0" b="6817"/>
          <a:stretch/>
        </p:blipFill>
        <p:spPr bwMode="auto">
          <a:xfrm>
            <a:off x="1148317" y="822251"/>
            <a:ext cx="2188926" cy="3806987"/>
          </a:xfrm>
          <a:prstGeom prst="rect">
            <a:avLst/>
          </a:prstGeom>
          <a:ln w="76200">
            <a:solidFill>
              <a:srgbClr val="92D05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7E0A5FD-7C3E-4966-898F-7FA5E957C07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 b="11396"/>
          <a:stretch/>
        </p:blipFill>
        <p:spPr bwMode="auto">
          <a:xfrm>
            <a:off x="5806757" y="737677"/>
            <a:ext cx="2188926" cy="3976134"/>
          </a:xfrm>
          <a:prstGeom prst="rect">
            <a:avLst/>
          </a:prstGeom>
          <a:ln w="76200">
            <a:solidFill>
              <a:srgbClr val="92D05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A13643E-0FAB-48D6-8FCF-D2D215C8E82B}"/>
              </a:ext>
            </a:extLst>
          </p:cNvPr>
          <p:cNvSpPr txBox="1"/>
          <p:nvPr/>
        </p:nvSpPr>
        <p:spPr>
          <a:xfrm>
            <a:off x="7719238" y="193695"/>
            <a:ext cx="100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Montserrat"/>
              </a:rPr>
              <a:t>Weiss</a:t>
            </a:r>
          </a:p>
        </p:txBody>
      </p:sp>
    </p:spTree>
    <p:extLst>
      <p:ext uri="{BB962C8B-B14F-4D97-AF65-F5344CB8AC3E}">
        <p14:creationId xmlns:p14="http://schemas.microsoft.com/office/powerpoint/2010/main" val="242612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127378" y="3016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11) DHCP</a:t>
            </a:r>
            <a:endParaRPr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7356247-C73F-44FC-977E-C55F9955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84" y="1078872"/>
            <a:ext cx="7180088" cy="3586541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2A3605A-4FCB-42ED-ACA1-49BDAF142565}"/>
              </a:ext>
            </a:extLst>
          </p:cNvPr>
          <p:cNvSpPr txBox="1"/>
          <p:nvPr/>
        </p:nvSpPr>
        <p:spPr>
          <a:xfrm>
            <a:off x="7719238" y="193695"/>
            <a:ext cx="100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Montserrat"/>
              </a:rPr>
              <a:t>Weiss</a:t>
            </a:r>
          </a:p>
        </p:txBody>
      </p:sp>
    </p:spTree>
    <p:extLst>
      <p:ext uri="{BB962C8B-B14F-4D97-AF65-F5344CB8AC3E}">
        <p14:creationId xmlns:p14="http://schemas.microsoft.com/office/powerpoint/2010/main" val="39065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754" y="365397"/>
            <a:ext cx="5840491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EFC488"/>
                </a:solidFill>
              </a:rPr>
              <a:t>Blake telephely fizikai eszközökön</a:t>
            </a:r>
            <a:endParaRPr lang="hu-HU" dirty="0">
              <a:solidFill>
                <a:srgbClr val="EFC488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2AE7107-80D2-40E3-87B2-8E193F3C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60" y="1119962"/>
            <a:ext cx="4795080" cy="3601433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12) Windows server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A2379F-365D-40F2-88F9-6A9B55E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29" y="1158994"/>
            <a:ext cx="5082673" cy="337460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EEA9C386-D9D0-4292-93B5-DA6430128E1D}"/>
              </a:ext>
            </a:extLst>
          </p:cNvPr>
          <p:cNvSpPr/>
          <p:nvPr/>
        </p:nvSpPr>
        <p:spPr>
          <a:xfrm>
            <a:off x="317220" y="1439795"/>
            <a:ext cx="3212790" cy="328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>
                  <a:lumMod val="90000"/>
                </a:schemeClr>
              </a:buClr>
            </a:pPr>
            <a:r>
              <a:rPr lang="hu-HU" sz="1600" b="1" dirty="0">
                <a:solidFill>
                  <a:schemeClr val="bg1"/>
                </a:solidFill>
                <a:latin typeface="Montserrat"/>
              </a:rPr>
              <a:t>A</a:t>
            </a:r>
            <a:r>
              <a:rPr lang="hu-H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600" b="1" dirty="0">
                <a:solidFill>
                  <a:schemeClr val="bg1"/>
                </a:solidFill>
                <a:latin typeface="Montserrat"/>
              </a:rPr>
              <a:t>Windows szerveren telepített szolgáltatások:</a:t>
            </a:r>
          </a:p>
          <a:p>
            <a:pPr marL="285750" lvl="0" indent="-285750">
              <a:lnSpc>
                <a:spcPct val="25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 err="1">
                <a:solidFill>
                  <a:schemeClr val="accent4">
                    <a:lumMod val="90000"/>
                  </a:schemeClr>
                </a:solidFill>
                <a:latin typeface="Montserrat"/>
              </a:rPr>
              <a:t>Active</a:t>
            </a: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 </a:t>
            </a:r>
            <a:r>
              <a:rPr lang="hu-HU" sz="1600" b="1" dirty="0" err="1">
                <a:solidFill>
                  <a:schemeClr val="accent4">
                    <a:lumMod val="90000"/>
                  </a:schemeClr>
                </a:solidFill>
                <a:latin typeface="Montserrat"/>
              </a:rPr>
              <a:t>Directory</a:t>
            </a:r>
            <a:endParaRPr lang="hu-HU" sz="1600" b="1" dirty="0">
              <a:solidFill>
                <a:schemeClr val="accent4">
                  <a:lumMod val="90000"/>
                </a:schemeClr>
              </a:solidFill>
              <a:latin typeface="Montserrat"/>
            </a:endParaRP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DNS szerver 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IIS Webszerver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Windows Server Backup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78E0753-A8EB-4326-91C6-85BC0040C47C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12.1) </a:t>
            </a:r>
            <a:r>
              <a:rPr lang="hu-HU" b="1" dirty="0" err="1"/>
              <a:t>Active</a:t>
            </a:r>
            <a:r>
              <a:rPr lang="hu-HU" b="1" dirty="0"/>
              <a:t> </a:t>
            </a:r>
            <a:r>
              <a:rPr lang="hu-HU" b="1" dirty="0" err="1"/>
              <a:t>Directory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76A4CFB-951D-40EF-A402-2515DC77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22" y="956987"/>
            <a:ext cx="6265955" cy="3853018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6D8382C-BD3E-4BFF-BF1A-ECA86E770A74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67662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12.1) </a:t>
            </a:r>
            <a:r>
              <a:rPr lang="hu-HU" b="1" dirty="0" err="1"/>
              <a:t>Active</a:t>
            </a:r>
            <a:r>
              <a:rPr lang="hu-HU" b="1" dirty="0"/>
              <a:t> </a:t>
            </a:r>
            <a:r>
              <a:rPr lang="hu-HU" b="1" dirty="0" err="1"/>
              <a:t>Directory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E21B724-2FF6-48DE-9EC0-BD12C856A0B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4704" r="33334" b="19326"/>
          <a:stretch/>
        </p:blipFill>
        <p:spPr bwMode="auto">
          <a:xfrm>
            <a:off x="1797685" y="1013460"/>
            <a:ext cx="5548630" cy="3726180"/>
          </a:xfrm>
          <a:prstGeom prst="rect">
            <a:avLst/>
          </a:prstGeom>
          <a:ln w="76200">
            <a:solidFill>
              <a:srgbClr val="EFC48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0E05635-D57F-429F-9CC7-93720475C0A6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74498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12.1) </a:t>
            </a:r>
            <a:r>
              <a:rPr lang="hu-HU" b="1" dirty="0" err="1"/>
              <a:t>Active</a:t>
            </a:r>
            <a:r>
              <a:rPr lang="hu-HU" b="1" dirty="0"/>
              <a:t> </a:t>
            </a:r>
            <a:r>
              <a:rPr lang="hu-HU" b="1" dirty="0" err="1"/>
              <a:t>Directory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DF34BE5-E2FD-47A6-A8AD-F30BA5F7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0" t="35693" r="32903" b="29992"/>
          <a:stretch/>
        </p:blipFill>
        <p:spPr>
          <a:xfrm>
            <a:off x="2051275" y="1158994"/>
            <a:ext cx="5041449" cy="2981761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4173DC9B-346B-4FA3-BF6B-8C05EBD0EB5D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48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12.2) DNS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35820A8-88BD-4BBB-8378-C316A744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19" y="1241910"/>
            <a:ext cx="7535562" cy="2948698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044BCF3-0C5B-477E-8D6C-256917A83C7E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260365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12.2) DNS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1154EE6-79A8-4D23-8D3E-3F0547D53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320"/>
          <a:stretch/>
        </p:blipFill>
        <p:spPr>
          <a:xfrm>
            <a:off x="574157" y="1353879"/>
            <a:ext cx="8012973" cy="268538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1B49D83-4C7B-41A3-B3B6-D818868C9032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08140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12.2) DNS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DE5E79F-D396-4AA8-AE8C-9EE30820B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54"/>
          <a:stretch/>
        </p:blipFill>
        <p:spPr>
          <a:xfrm>
            <a:off x="701621" y="935470"/>
            <a:ext cx="7740754" cy="3792474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F3F3644-E7C8-4002-8612-CE14EE7F5A03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427365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12.3) IIS webszerver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35B8B73-242E-4CE4-9308-4AFCF3F24C0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1347" r="1323" b="32835"/>
          <a:stretch/>
        </p:blipFill>
        <p:spPr bwMode="auto">
          <a:xfrm>
            <a:off x="1262880" y="1279497"/>
            <a:ext cx="6618236" cy="2904769"/>
          </a:xfrm>
          <a:prstGeom prst="rect">
            <a:avLst/>
          </a:prstGeom>
          <a:ln w="76200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5A5BBF5-4047-42E3-8BA7-F1F6DC38DCEE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841379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12.3) IIS webszerver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680E417-9590-498C-AE33-0B75F07E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64" y="899741"/>
            <a:ext cx="7104668" cy="399886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53EF5E5-6DE3-4DA3-9CEC-DA97554E65A0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93246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13) Linux server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AC449C4-36BA-4BC2-A624-008AEA2CD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8" r="11667"/>
          <a:stretch/>
        </p:blipFill>
        <p:spPr>
          <a:xfrm>
            <a:off x="4075814" y="1158994"/>
            <a:ext cx="4671237" cy="3549414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C555EB9-A6FC-47D4-9A8A-CCD4CFAD8D99}"/>
              </a:ext>
            </a:extLst>
          </p:cNvPr>
          <p:cNvSpPr/>
          <p:nvPr/>
        </p:nvSpPr>
        <p:spPr>
          <a:xfrm>
            <a:off x="579489" y="1502273"/>
            <a:ext cx="3212790" cy="2789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>
                  <a:lumMod val="90000"/>
                </a:schemeClr>
              </a:buClr>
            </a:pPr>
            <a:r>
              <a:rPr lang="hu-HU" sz="1600" b="1" dirty="0">
                <a:solidFill>
                  <a:schemeClr val="bg1"/>
                </a:solidFill>
                <a:latin typeface="Montserrat"/>
              </a:rPr>
              <a:t>A</a:t>
            </a:r>
            <a:r>
              <a:rPr lang="hu-H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600" b="1" dirty="0">
                <a:solidFill>
                  <a:schemeClr val="bg1"/>
                </a:solidFill>
                <a:latin typeface="Montserrat"/>
                <a:ea typeface="Calibri" panose="020F0502020204030204" pitchFamily="34" charset="0"/>
                <a:cs typeface="Calibri" panose="020F0502020204030204" pitchFamily="34" charset="0"/>
              </a:rPr>
              <a:t>Linux</a:t>
            </a:r>
            <a:r>
              <a:rPr lang="hu-HU" sz="1600" b="1" dirty="0">
                <a:solidFill>
                  <a:schemeClr val="bg1"/>
                </a:solidFill>
                <a:latin typeface="Montserrat"/>
              </a:rPr>
              <a:t> szerveren telepített szolgáltatások:</a:t>
            </a:r>
          </a:p>
          <a:p>
            <a:pPr>
              <a:buClr>
                <a:schemeClr val="accent4">
                  <a:lumMod val="90000"/>
                </a:schemeClr>
              </a:buClr>
            </a:pPr>
            <a:endParaRPr lang="hu-HU" sz="1600" b="1" dirty="0">
              <a:solidFill>
                <a:schemeClr val="bg1"/>
              </a:solidFill>
              <a:latin typeface="Montserrat"/>
            </a:endParaRPr>
          </a:p>
          <a:p>
            <a:pPr marL="285750" lvl="0" indent="-285750">
              <a:lnSpc>
                <a:spcPct val="25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DHCP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FTP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SAMBA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47B39AE-DFFB-431F-9400-9C265BEDA664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16195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13.1) KEA DHCP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4BAF6EF-52F1-4D3D-AF28-7839046A0A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76" y="1013636"/>
            <a:ext cx="4914722" cy="3380231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934A591F-3FC8-4857-8A45-5B4702B0DE8F}"/>
              </a:ext>
            </a:extLst>
          </p:cNvPr>
          <p:cNvSpPr/>
          <p:nvPr/>
        </p:nvSpPr>
        <p:spPr>
          <a:xfrm>
            <a:off x="404281" y="2133489"/>
            <a:ext cx="3969246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rgbClr val="EFC488"/>
                </a:solidFill>
                <a:latin typeface="Montserrat"/>
              </a:rPr>
              <a:t>Kea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szolgáltatással konfiguráltuk a DHCP-t.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6BFA99B-0E48-493D-9FF2-4821B68199A0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63913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13.1) KEA DHCP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52D520-8E46-4196-9A8A-AC8BC9F72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4" r="44961"/>
          <a:stretch/>
        </p:blipFill>
        <p:spPr>
          <a:xfrm>
            <a:off x="4250814" y="701944"/>
            <a:ext cx="4163083" cy="3744409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4EB59F45-9F03-41D6-95E9-BD85197DCE1D}"/>
              </a:ext>
            </a:extLst>
          </p:cNvPr>
          <p:cNvSpPr/>
          <p:nvPr/>
        </p:nvSpPr>
        <p:spPr>
          <a:xfrm>
            <a:off x="347574" y="2133489"/>
            <a:ext cx="3969246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tartomány </a:t>
            </a:r>
            <a:r>
              <a:rPr lang="hu-HU" sz="1800" b="1" dirty="0">
                <a:solidFill>
                  <a:srgbClr val="EFC488"/>
                </a:solidFill>
                <a:latin typeface="Montserrat"/>
              </a:rPr>
              <a:t>192.168.0.100-192.168.0.200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-ig oszt IP-t.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76F5A63-FF56-4D27-9FC4-5D0596A68EB1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241344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13.1) KEA DHCP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62F9AA0-1B21-476A-9E6B-C19E146840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45" y="1527190"/>
            <a:ext cx="6478905" cy="261366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0846E4E-B0EF-4400-BD60-C9D2CD9B7D29}"/>
              </a:ext>
            </a:extLst>
          </p:cNvPr>
          <p:cNvSpPr txBox="1"/>
          <p:nvPr/>
        </p:nvSpPr>
        <p:spPr>
          <a:xfrm>
            <a:off x="3451337" y="1219413"/>
            <a:ext cx="2241319" cy="307777"/>
          </a:xfrm>
          <a:prstGeom prst="rect">
            <a:avLst/>
          </a:prstGeom>
          <a:solidFill>
            <a:srgbClr val="EFC488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status kea-dhcp4-server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67E62BC-D60D-459F-8C77-2EAC277BA677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325007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13.2) FTP (</a:t>
            </a:r>
            <a:r>
              <a:rPr lang="hu-HU" b="1" dirty="0" err="1"/>
              <a:t>vsftpd</a:t>
            </a:r>
            <a:r>
              <a:rPr lang="hu-HU" b="1" dirty="0"/>
              <a:t>)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1F8CB3E-CF4F-4E8B-A4FF-7F1E5DEC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33" y="871560"/>
            <a:ext cx="4707530" cy="4027046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F858D85-1505-46E4-B4C4-C0BB93FBCCF3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174571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13.2) FTP (</a:t>
            </a:r>
            <a:r>
              <a:rPr lang="hu-HU" b="1" dirty="0" err="1"/>
              <a:t>vsftpd</a:t>
            </a:r>
            <a:r>
              <a:rPr lang="hu-HU" b="1" dirty="0"/>
              <a:t>)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F5D1C08-F04F-42C8-9270-CAFB739A58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3" y="1055990"/>
            <a:ext cx="6630670" cy="372618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786BE1F-4765-4204-B52F-50149B7EEECA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181473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13.3) SAMBA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8D02DE-11BF-49E4-BC39-D81C021625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38" y="2033277"/>
            <a:ext cx="5760720" cy="96964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530A128-08E6-4C28-A697-D846E56059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38" y="3509587"/>
            <a:ext cx="5760720" cy="109410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81EFBFF2-2FBB-466D-9ADB-72E06FE1A086}"/>
              </a:ext>
            </a:extLst>
          </p:cNvPr>
          <p:cNvSpPr/>
          <p:nvPr/>
        </p:nvSpPr>
        <p:spPr>
          <a:xfrm>
            <a:off x="2300234" y="1150985"/>
            <a:ext cx="4543527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Samba felhasználó engedélyezése.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B8782F8-2CCB-4E1E-A958-345032F1D112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4794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13.3) SAMBA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A59E369-F45C-4E91-972E-CB1A7ED9582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1" r="53704"/>
          <a:stretch/>
        </p:blipFill>
        <p:spPr bwMode="auto">
          <a:xfrm>
            <a:off x="4331881" y="1419587"/>
            <a:ext cx="4103281" cy="2304326"/>
          </a:xfrm>
          <a:prstGeom prst="rect">
            <a:avLst/>
          </a:prstGeom>
          <a:ln w="76200">
            <a:solidFill>
              <a:srgbClr val="EFC48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4E18022E-3307-42C2-BA2A-A1A8EFEE47DA}"/>
              </a:ext>
            </a:extLst>
          </p:cNvPr>
          <p:cNvSpPr/>
          <p:nvPr/>
        </p:nvSpPr>
        <p:spPr>
          <a:xfrm>
            <a:off x="135806" y="2341238"/>
            <a:ext cx="3969246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rgbClr val="EFC488"/>
                </a:solidFill>
                <a:latin typeface="Montserrat"/>
              </a:rPr>
              <a:t>Share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nevű megosztott mappa.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0B7B44A-2C91-42C1-80C2-31542FBF7C44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41572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13.3) SAMBA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2848905-24A2-49E0-ABFB-82E74AD1D0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38" y="1617840"/>
            <a:ext cx="5760720" cy="271589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A933CD4-9EFB-4117-8CC0-DA0FEE8B5804}"/>
              </a:ext>
            </a:extLst>
          </p:cNvPr>
          <p:cNvSpPr txBox="1"/>
          <p:nvPr/>
        </p:nvSpPr>
        <p:spPr>
          <a:xfrm>
            <a:off x="3953078" y="1310063"/>
            <a:ext cx="1237839" cy="307777"/>
          </a:xfrm>
          <a:prstGeom prst="rect">
            <a:avLst/>
          </a:prstGeom>
          <a:solidFill>
            <a:srgbClr val="EFC488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status </a:t>
            </a:r>
            <a:r>
              <a:rPr lang="hu-HU" dirty="0" err="1"/>
              <a:t>smbd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CBBAB26-2911-4D2A-A0A1-E59BB98157DE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124043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177304"/>
            <a:ext cx="7038900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B4DDC9"/>
                </a:solidFill>
              </a:rPr>
              <a:t>GitHub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6" y="919511"/>
            <a:ext cx="6040068" cy="3897829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110" y="230717"/>
            <a:ext cx="7038900" cy="914100"/>
          </a:xfrm>
        </p:spPr>
        <p:txBody>
          <a:bodyPr/>
          <a:lstStyle/>
          <a:p>
            <a:pPr algn="ctr"/>
            <a:r>
              <a:rPr lang="hu-HU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  <a:sym typeface="Arial"/>
              </a:rPr>
              <a:t>Ruby</a:t>
            </a:r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  <a:sym typeface="Arial"/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36" y="980797"/>
            <a:ext cx="4975249" cy="373675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177304"/>
            <a:ext cx="7038900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B4DDC9"/>
                </a:solidFill>
              </a:rPr>
              <a:t>GitHub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1A7CFC8-CF48-4D3E-AAFB-A9354338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06" y="862741"/>
            <a:ext cx="6081586" cy="3983048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4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konfiguráció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96E881C-0FCA-404E-9BF7-3CCFCE4FA736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0772DEB-2CFB-4C63-A095-64D8678E6F9D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Diavetítés a képernyőre (16:9 oldalarány)</PresentationFormat>
  <Paragraphs>231</Paragraphs>
  <Slides>70</Slides>
  <Notes>26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70</vt:i4>
      </vt:variant>
    </vt:vector>
  </HeadingPairs>
  <TitlesOfParts>
    <vt:vector size="77" baseType="lpstr">
      <vt:lpstr>Lato</vt:lpstr>
      <vt:lpstr>Montserrat</vt:lpstr>
      <vt:lpstr>Arial</vt:lpstr>
      <vt:lpstr>Symbol</vt:lpstr>
      <vt:lpstr>Calibri</vt:lpstr>
      <vt:lpstr>Times New Roman</vt:lpstr>
      <vt:lpstr>Focus</vt:lpstr>
      <vt:lpstr>DotNyetWork</vt:lpstr>
      <vt:lpstr>Bevezető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4) Port Security</vt:lpstr>
      <vt:lpstr>4) Port Security</vt:lpstr>
      <vt:lpstr>4) Port Security</vt:lpstr>
      <vt:lpstr>5) GLBP</vt:lpstr>
      <vt:lpstr>5) GLBP</vt:lpstr>
      <vt:lpstr>5) GLBP</vt:lpstr>
      <vt:lpstr> 6) OSPF</vt:lpstr>
      <vt:lpstr> 6) OSPF</vt:lpstr>
      <vt:lpstr> 7) PPP</vt:lpstr>
      <vt:lpstr> 7) PPP</vt:lpstr>
      <vt:lpstr> 7) PPP</vt:lpstr>
      <vt:lpstr> 7) PPP</vt:lpstr>
      <vt:lpstr> 8) Tunnel</vt:lpstr>
      <vt:lpstr> 8) Tunnel</vt:lpstr>
      <vt:lpstr> 8) Tunnel</vt:lpstr>
      <vt:lpstr> 8) Tunnel</vt:lpstr>
      <vt:lpstr> 8) Tunnel</vt:lpstr>
      <vt:lpstr> 9) NAT</vt:lpstr>
      <vt:lpstr>10) ASA tűzfal</vt:lpstr>
      <vt:lpstr>10) ASA tűzfal</vt:lpstr>
      <vt:lpstr>10) ASA tűzfal</vt:lpstr>
      <vt:lpstr>10) ASA tűzfal</vt:lpstr>
      <vt:lpstr>RUBY és WEISS összeköttetés</vt:lpstr>
      <vt:lpstr>RUBY és WEISS összeköttetés</vt:lpstr>
      <vt:lpstr>PowerPoint-bemutató</vt:lpstr>
      <vt:lpstr>Weiss telephely fizikai eszközökön</vt:lpstr>
      <vt:lpstr>Wifi Router</vt:lpstr>
      <vt:lpstr>Wifi Router</vt:lpstr>
      <vt:lpstr>Wifi Router</vt:lpstr>
      <vt:lpstr>11) DHCP</vt:lpstr>
      <vt:lpstr>PowerPoint-bemutató</vt:lpstr>
      <vt:lpstr>Blake telephely fizikai eszközökön</vt:lpstr>
      <vt:lpstr>12) Windows server</vt:lpstr>
      <vt:lpstr>12.1) Active Directory</vt:lpstr>
      <vt:lpstr>12.1) Active Directory</vt:lpstr>
      <vt:lpstr>12.1) Active Directory</vt:lpstr>
      <vt:lpstr>12.2) DNS</vt:lpstr>
      <vt:lpstr>12.2) DNS</vt:lpstr>
      <vt:lpstr>12.2) DNS</vt:lpstr>
      <vt:lpstr>12.3) IIS webszerver</vt:lpstr>
      <vt:lpstr>12.3) IIS webszerver</vt:lpstr>
      <vt:lpstr>13) Linux server</vt:lpstr>
      <vt:lpstr>13.1) KEA DHCP</vt:lpstr>
      <vt:lpstr>13.1) KEA DHCP</vt:lpstr>
      <vt:lpstr>13.1) KEA DHCP</vt:lpstr>
      <vt:lpstr>13.2) FTP (vsftpd)</vt:lpstr>
      <vt:lpstr>13.2) FTP (vsftpd)</vt:lpstr>
      <vt:lpstr>13.3) SAMBA</vt:lpstr>
      <vt:lpstr>13.3) SAMBA</vt:lpstr>
      <vt:lpstr>13.3) SAMBA</vt:lpstr>
      <vt:lpstr>GitHub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Somogyi Bánk Bence</cp:lastModifiedBy>
  <cp:revision>354</cp:revision>
  <dcterms:modified xsi:type="dcterms:W3CDTF">2026-02-25T12:51:37Z</dcterms:modified>
</cp:coreProperties>
</file>